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73" r:id="rId4"/>
    <p:sldId id="274" r:id="rId5"/>
    <p:sldId id="266" r:id="rId6"/>
    <p:sldId id="276" r:id="rId7"/>
    <p:sldId id="267" r:id="rId8"/>
    <p:sldId id="268" r:id="rId9"/>
    <p:sldId id="269" r:id="rId10"/>
    <p:sldId id="278" r:id="rId11"/>
    <p:sldId id="282" r:id="rId12"/>
    <p:sldId id="283" r:id="rId13"/>
    <p:sldId id="281" r:id="rId14"/>
    <p:sldId id="258" r:id="rId15"/>
    <p:sldId id="272" r:id="rId16"/>
    <p:sldId id="270" r:id="rId17"/>
    <p:sldId id="271" r:id="rId18"/>
    <p:sldId id="280" r:id="rId19"/>
    <p:sldId id="259" r:id="rId20"/>
    <p:sldId id="260" r:id="rId21"/>
    <p:sldId id="284" r:id="rId22"/>
    <p:sldId id="28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441" autoAdjust="0"/>
    <p:restoredTop sz="94660"/>
  </p:normalViewPr>
  <p:slideViewPr>
    <p:cSldViewPr>
      <p:cViewPr varScale="1">
        <p:scale>
          <a:sx n="118" d="100"/>
          <a:sy n="118" d="100"/>
        </p:scale>
        <p:origin x="-14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442BD-FBD8-4964-8FC9-CBC87BD76AC7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11887-A6A6-4C95-965A-214CFB7D78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355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11887-A6A6-4C95-965A-214CFB7D785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3871-C261-4A6C-B2C9-AFB986579DBD}" type="datetimeFigureOut">
              <a:rPr lang="ru-RU" smtClean="0"/>
              <a:pPr/>
              <a:t>20.04.2017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61DD-B968-4F30-9278-6EB635F3B7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3871-C261-4A6C-B2C9-AFB986579DBD}" type="datetimeFigureOut">
              <a:rPr lang="ru-RU" smtClean="0"/>
              <a:pPr/>
              <a:t>20.04.2017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61DD-B968-4F30-9278-6EB635F3B7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3871-C261-4A6C-B2C9-AFB986579DBD}" type="datetimeFigureOut">
              <a:rPr lang="ru-RU" smtClean="0"/>
              <a:pPr/>
              <a:t>20.04.2017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61DD-B968-4F30-9278-6EB635F3B7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3871-C261-4A6C-B2C9-AFB986579DBD}" type="datetimeFigureOut">
              <a:rPr lang="ru-RU" smtClean="0"/>
              <a:pPr/>
              <a:t>20.04.2017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61DD-B968-4F30-9278-6EB635F3B7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3871-C261-4A6C-B2C9-AFB986579DBD}" type="datetimeFigureOut">
              <a:rPr lang="ru-RU" smtClean="0"/>
              <a:pPr/>
              <a:t>20.04.2017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61DD-B968-4F30-9278-6EB635F3B7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3871-C261-4A6C-B2C9-AFB986579DBD}" type="datetimeFigureOut">
              <a:rPr lang="ru-RU" smtClean="0"/>
              <a:pPr/>
              <a:t>20.04.2017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61DD-B968-4F30-9278-6EB635F3B7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3871-C261-4A6C-B2C9-AFB986579DBD}" type="datetimeFigureOut">
              <a:rPr lang="ru-RU" smtClean="0"/>
              <a:pPr/>
              <a:t>20.04.2017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61DD-B968-4F30-9278-6EB635F3B7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3871-C261-4A6C-B2C9-AFB986579DBD}" type="datetimeFigureOut">
              <a:rPr lang="ru-RU" smtClean="0"/>
              <a:pPr/>
              <a:t>20.04.2017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61DD-B968-4F30-9278-6EB635F3B7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3871-C261-4A6C-B2C9-AFB986579DBD}" type="datetimeFigureOut">
              <a:rPr lang="ru-RU" smtClean="0"/>
              <a:pPr/>
              <a:t>20.04.2017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61DD-B968-4F30-9278-6EB635F3B7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3871-C261-4A6C-B2C9-AFB986579DBD}" type="datetimeFigureOut">
              <a:rPr lang="ru-RU" smtClean="0"/>
              <a:pPr/>
              <a:t>20.04.2017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61DD-B968-4F30-9278-6EB635F3B7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3871-C261-4A6C-B2C9-AFB986579DBD}" type="datetimeFigureOut">
              <a:rPr lang="ru-RU" smtClean="0"/>
              <a:pPr/>
              <a:t>20.04.2017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C61DD-B968-4F30-9278-6EB635F3B7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23871-C261-4A6C-B2C9-AFB986579DBD}" type="datetimeFigureOut">
              <a:rPr lang="ru-RU" smtClean="0"/>
              <a:pPr/>
              <a:t>20.04.2017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C61DD-B968-4F30-9278-6EB635F3B7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daypic.ru/sport/127571/attachment/32-71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68759"/>
          </a:xfrm>
          <a:solidFill>
            <a:srgbClr val="00B050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4900" b="1" dirty="0">
                <a:solidFill>
                  <a:schemeClr val="bg1"/>
                </a:solidFill>
                <a:latin typeface="Monotype Corsiva" pitchFamily="66" charset="0"/>
              </a:rPr>
              <a:t>Химическая безопасность                     </a:t>
            </a:r>
            <a:r>
              <a:rPr lang="ru-RU" sz="4900" b="1" i="1" dirty="0">
                <a:solidFill>
                  <a:schemeClr val="bg1"/>
                </a:solidFill>
                <a:latin typeface="Monotype Corsiva" pitchFamily="66" charset="0"/>
              </a:rPr>
              <a:t> продуктов питания и напитков</a:t>
            </a:r>
            <a:r>
              <a:rPr lang="ru-RU" b="1" i="1" dirty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b="1" i="1" dirty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b="1" i="1" dirty="0">
                <a:solidFill>
                  <a:schemeClr val="bg1"/>
                </a:solidFill>
              </a:rPr>
              <a:t/>
            </a:r>
            <a:br>
              <a:rPr lang="ru-RU" b="1" i="1" dirty="0">
                <a:solidFill>
                  <a:schemeClr val="bg1"/>
                </a:solidFill>
              </a:rPr>
            </a:b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9144000" cy="5589240"/>
          </a:xfrm>
          <a:solidFill>
            <a:srgbClr val="002060"/>
          </a:solidFill>
        </p:spPr>
        <p:txBody>
          <a:bodyPr>
            <a:normAutofit/>
          </a:bodyPr>
          <a:lstStyle/>
          <a:p>
            <a:endParaRPr lang="ru-RU" b="1" i="1" dirty="0"/>
          </a:p>
          <a:p>
            <a:endParaRPr lang="ru-RU" b="1" i="1" dirty="0"/>
          </a:p>
          <a:p>
            <a:endParaRPr lang="ru-RU" b="1" i="1" dirty="0"/>
          </a:p>
          <a:p>
            <a:endParaRPr lang="ru-RU" b="1" i="1" dirty="0"/>
          </a:p>
          <a:p>
            <a:endParaRPr lang="ru-RU" b="1" i="1" dirty="0"/>
          </a:p>
          <a:p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В.С. Петросян</a:t>
            </a:r>
          </a:p>
          <a:p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Заслуженный профессор МГУ</a:t>
            </a:r>
          </a:p>
          <a:p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Президент Центра «Экология и Здоровье»</a:t>
            </a:r>
          </a:p>
          <a:p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Эксперт    ООН    по    химической    безопасности</a:t>
            </a:r>
          </a:p>
          <a:p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Вице-президент Российской академии естественных наук</a:t>
            </a:r>
          </a:p>
          <a:p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Председатель Экологического Совета Правительства Москвы</a:t>
            </a:r>
          </a:p>
          <a:p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ЗАГРЯЗНЕНИЕ ПРОДУКТОВ ПИТАНИЯ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340768"/>
            <a:ext cx="468052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sz="5400" b="1" i="1" dirty="0">
                <a:solidFill>
                  <a:schemeClr val="bg1"/>
                </a:solidFill>
                <a:latin typeface="Monotype Corsiva" pitchFamily="66" charset="0"/>
              </a:rPr>
              <a:t>Диоксины в говядине</a:t>
            </a:r>
          </a:p>
        </p:txBody>
      </p:sp>
      <p:graphicFrame>
        <p:nvGraphicFramePr>
          <p:cNvPr id="4" name="Group 74"/>
          <p:cNvGraphicFramePr>
            <a:graphicFrameLocks noGrp="1"/>
          </p:cNvGraphicFramePr>
          <p:nvPr/>
        </p:nvGraphicFramePr>
        <p:xfrm>
          <a:off x="0" y="1412777"/>
          <a:ext cx="9143999" cy="5445220"/>
        </p:xfrm>
        <a:graphic>
          <a:graphicData uri="http://schemas.openxmlformats.org/drawingml/2006/table">
            <a:tbl>
              <a:tblPr/>
              <a:tblGrid>
                <a:gridCol w="26239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468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72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074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Конгенер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Концентрация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(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нг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/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кг)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Фактор токсичности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Эквивалент токсичности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5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2.3.7.8-ТХДД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0.019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0.019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5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1.2.3.7.8-ПеХДД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0.062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0.031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5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1.2.3.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.7.8-ГеХДД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0.496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0.050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5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1.2.3.4.6.7.8-ГпХДД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1.157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0.012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25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2.3.4.7.8-ПеХДФ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1.783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0.892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25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1.2.3.4.7.8-ГеХДД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4.846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0.485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85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1.489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00808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sz="6000" b="1" i="1" dirty="0">
                <a:solidFill>
                  <a:schemeClr val="bg1"/>
                </a:solidFill>
                <a:latin typeface="Monotype Corsiva" pitchFamily="66" charset="0"/>
              </a:rPr>
              <a:t>Бис-фенол А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157192"/>
          </a:xfrm>
          <a:solidFill>
            <a:srgbClr val="002060"/>
          </a:solidFill>
        </p:spPr>
        <p:txBody>
          <a:bodyPr>
            <a:normAutofit fontScale="85000" lnSpcReduction="20000"/>
          </a:bodyPr>
          <a:lstStyle/>
          <a:p>
            <a:pPr algn="ctr">
              <a:buFontTx/>
              <a:buNone/>
            </a:pPr>
            <a:endParaRPr lang="ru-RU" sz="3300" b="1" dirty="0">
              <a:solidFill>
                <a:srgbClr val="FFFF00"/>
              </a:solidFill>
              <a:latin typeface="Times New Roman" charset="0"/>
              <a:cs typeface="Times New Roman" charset="0"/>
            </a:endParaRPr>
          </a:p>
          <a:p>
            <a:pPr algn="ctr">
              <a:buFontTx/>
              <a:buNone/>
            </a:pPr>
            <a:r>
              <a:rPr lang="ru-RU" sz="3300" b="1" dirty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Используется в качестве мономера при производстве</a:t>
            </a:r>
          </a:p>
          <a:p>
            <a:pPr algn="ctr">
              <a:buFontTx/>
              <a:buNone/>
            </a:pPr>
            <a:r>
              <a:rPr lang="ru-RU" sz="3300" b="1" dirty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поликарбонатов и эпоксидных смол, использующихся</a:t>
            </a:r>
          </a:p>
          <a:p>
            <a:pPr algn="ctr">
              <a:buFontTx/>
              <a:buNone/>
            </a:pPr>
            <a:r>
              <a:rPr lang="ru-RU" sz="3300" b="1" dirty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при изготовлении упаковок для пищевых продуктов.</a:t>
            </a:r>
          </a:p>
          <a:p>
            <a:pPr algn="ctr">
              <a:buFontTx/>
              <a:buNone/>
            </a:pPr>
            <a:r>
              <a:rPr lang="ru-RU" sz="3300" b="1" dirty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Найден во многих продаваемых в России продуктах и</a:t>
            </a:r>
          </a:p>
          <a:p>
            <a:pPr algn="ctr">
              <a:buFontTx/>
              <a:buNone/>
            </a:pPr>
            <a:r>
              <a:rPr lang="ru-RU" sz="3300" b="1" dirty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напитках (в том числе, детских), в количествах, в </a:t>
            </a:r>
            <a:r>
              <a:rPr lang="ru-RU" sz="3300" b="1" dirty="0">
                <a:solidFill>
                  <a:schemeClr val="bg1"/>
                </a:solidFill>
                <a:latin typeface="Times New Roman" charset="0"/>
                <a:cs typeface="Times New Roman" charset="0"/>
              </a:rPr>
              <a:t>2,5-4</a:t>
            </a:r>
          </a:p>
          <a:p>
            <a:pPr algn="ctr">
              <a:buFontTx/>
              <a:buNone/>
            </a:pPr>
            <a:r>
              <a:rPr lang="ru-RU" sz="3300" b="1" dirty="0">
                <a:solidFill>
                  <a:schemeClr val="bg1"/>
                </a:solidFill>
                <a:latin typeface="Times New Roman" charset="0"/>
                <a:cs typeface="Times New Roman" charset="0"/>
              </a:rPr>
              <a:t>раза </a:t>
            </a:r>
            <a:r>
              <a:rPr lang="ru-RU" sz="3300" b="1" dirty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превышающих установленные в Европе нормы.</a:t>
            </a:r>
          </a:p>
          <a:p>
            <a:pPr algn="ctr">
              <a:buFontTx/>
              <a:buNone/>
            </a:pPr>
            <a:r>
              <a:rPr lang="ru-RU" sz="3300" b="1" dirty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Примеры продуктов питания: мясное пюре </a:t>
            </a:r>
            <a:r>
              <a:rPr lang="ru-RU" sz="3300" b="1" dirty="0">
                <a:solidFill>
                  <a:schemeClr val="bg1"/>
                </a:solidFill>
                <a:latin typeface="Times New Roman" charset="0"/>
                <a:cs typeface="Times New Roman" charset="0"/>
              </a:rPr>
              <a:t>«Агуша»,</a:t>
            </a:r>
          </a:p>
          <a:p>
            <a:pPr algn="ctr">
              <a:buFontTx/>
              <a:buNone/>
            </a:pPr>
            <a:r>
              <a:rPr lang="ru-RU" sz="3300" b="1" dirty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овощные и фруктовые пюре </a:t>
            </a:r>
            <a:r>
              <a:rPr lang="ru-RU" sz="3300" b="1" dirty="0">
                <a:solidFill>
                  <a:schemeClr val="bg1"/>
                </a:solidFill>
                <a:latin typeface="Times New Roman" charset="0"/>
                <a:cs typeface="Times New Roman" charset="0"/>
              </a:rPr>
              <a:t>«Бабушкино лукошко»,</a:t>
            </a:r>
          </a:p>
          <a:p>
            <a:pPr algn="ctr">
              <a:buFontTx/>
              <a:buNone/>
            </a:pPr>
            <a:r>
              <a:rPr lang="ru-RU" sz="3300" b="1" dirty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пюре из мяса птицы </a:t>
            </a:r>
            <a:r>
              <a:rPr lang="ru-RU" sz="3300" b="1" dirty="0">
                <a:solidFill>
                  <a:schemeClr val="bg1"/>
                </a:solidFill>
                <a:latin typeface="Times New Roman" charset="0"/>
                <a:cs typeface="Times New Roman" charset="0"/>
              </a:rPr>
              <a:t>«Тёма» </a:t>
            </a:r>
            <a:r>
              <a:rPr lang="ru-RU" sz="3300" b="1" dirty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и др.</a:t>
            </a:r>
          </a:p>
          <a:p>
            <a:pPr algn="ctr">
              <a:buFontTx/>
              <a:buNone/>
            </a:pPr>
            <a:r>
              <a:rPr lang="ru-RU" sz="3300" b="1" dirty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Примеры напитков: </a:t>
            </a:r>
            <a:r>
              <a:rPr lang="ru-RU" sz="3800" b="1" dirty="0">
                <a:solidFill>
                  <a:schemeClr val="bg1"/>
                </a:solidFill>
                <a:latin typeface="Times New Roman" charset="0"/>
                <a:cs typeface="Times New Roman" charset="0"/>
              </a:rPr>
              <a:t>«</a:t>
            </a:r>
            <a:r>
              <a:rPr lang="en-US" sz="3800" b="1" dirty="0">
                <a:solidFill>
                  <a:schemeClr val="bg1"/>
                </a:solidFill>
                <a:latin typeface="Times New Roman" charset="0"/>
                <a:cs typeface="Times New Roman" charset="0"/>
              </a:rPr>
              <a:t>Pepsi</a:t>
            </a:r>
            <a:r>
              <a:rPr lang="ru-RU" sz="3800" b="1" dirty="0">
                <a:solidFill>
                  <a:schemeClr val="bg1"/>
                </a:solidFill>
                <a:latin typeface="Times New Roman" charset="0"/>
                <a:cs typeface="Times New Roman" charset="0"/>
              </a:rPr>
              <a:t>», «</a:t>
            </a:r>
            <a:r>
              <a:rPr lang="en-US" sz="3800" b="1" dirty="0">
                <a:solidFill>
                  <a:schemeClr val="bg1"/>
                </a:solidFill>
                <a:latin typeface="Times New Roman" charset="0"/>
                <a:cs typeface="Times New Roman" charset="0"/>
              </a:rPr>
              <a:t>Red Bull</a:t>
            </a:r>
            <a:r>
              <a:rPr lang="ru-RU" sz="3800" b="1" dirty="0">
                <a:solidFill>
                  <a:schemeClr val="bg1"/>
                </a:solidFill>
                <a:latin typeface="Times New Roman" charset="0"/>
                <a:cs typeface="Times New Roman" charset="0"/>
              </a:rPr>
              <a:t>» </a:t>
            </a:r>
            <a:r>
              <a:rPr lang="ru-RU" sz="3300" b="1" dirty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и др.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sz="6000" b="1" i="1" dirty="0">
                <a:solidFill>
                  <a:schemeClr val="bg1"/>
                </a:solidFill>
                <a:latin typeface="Monotype Corsiva" pitchFamily="66" charset="0"/>
              </a:rPr>
              <a:t>Диацетил в попкорне</a:t>
            </a:r>
            <a:endParaRPr lang="ru-RU" sz="6000" i="1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trv-science.ru/uploads/114-1_popcor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6"/>
            <a:ext cx="2843808" cy="580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843808" y="980728"/>
            <a:ext cx="6300192" cy="600164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Служащим нескольких заводов, производящих искусственные ароматизаторы сливочного масла,  поставлен диагноз - </a:t>
            </a: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облитерирующий бронхиолит </a:t>
            </a:r>
            <a:r>
              <a:rPr lang="ru-RU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серьёзное заболевание легких. Среди пострадавших в основном были молодые, здоровые, некурящие мужчины. Против облитерирующего бронхиолита нет лечения, необходима трансплантация легких.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sz="5400" b="1" i="1" dirty="0">
                <a:solidFill>
                  <a:schemeClr val="bg1"/>
                </a:solidFill>
                <a:latin typeface="Monotype Corsiva" pitchFamily="66" charset="0"/>
              </a:rPr>
              <a:t>Перфтороктановая кислота 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ru-RU" sz="2800" b="1" dirty="0">
              <a:solidFill>
                <a:srgbClr val="FFFF00"/>
              </a:solidFill>
              <a:latin typeface="Times New Roman" charset="0"/>
            </a:endParaRPr>
          </a:p>
          <a:p>
            <a:pPr algn="ctr">
              <a:buNone/>
            </a:pPr>
            <a:r>
              <a:rPr lang="ru-RU" sz="2800" b="1" dirty="0">
                <a:solidFill>
                  <a:srgbClr val="FFFF00"/>
                </a:solidFill>
                <a:latin typeface="Times New Roman" charset="0"/>
              </a:rPr>
              <a:t>ПФОК использовалась долгие годы для получения</a:t>
            </a:r>
          </a:p>
          <a:p>
            <a:pPr algn="ctr">
              <a:buNone/>
            </a:pPr>
            <a:r>
              <a:rPr lang="ru-RU" sz="2800" b="1" dirty="0">
                <a:solidFill>
                  <a:schemeClr val="bg1"/>
                </a:solidFill>
                <a:latin typeface="Times New Roman" charset="0"/>
              </a:rPr>
              <a:t>полиперфторэтилена,</a:t>
            </a:r>
            <a:r>
              <a:rPr lang="ru-RU" sz="2800" b="1" dirty="0">
                <a:solidFill>
                  <a:srgbClr val="FFFF00"/>
                </a:solidFill>
                <a:latin typeface="Times New Roman" charset="0"/>
              </a:rPr>
              <a:t> применявшегося в качестве</a:t>
            </a:r>
          </a:p>
          <a:p>
            <a:pPr algn="ctr">
              <a:buNone/>
            </a:pPr>
            <a:r>
              <a:rPr lang="ru-RU" sz="2800" b="1" dirty="0">
                <a:solidFill>
                  <a:srgbClr val="FFFF00"/>
                </a:solidFill>
                <a:latin typeface="Times New Roman" charset="0"/>
              </a:rPr>
              <a:t>антипригарного покрытия в кухонной посуде.</a:t>
            </a:r>
          </a:p>
          <a:p>
            <a:pPr algn="ctr">
              <a:buNone/>
            </a:pPr>
            <a:r>
              <a:rPr lang="ru-RU" sz="2800" b="1" dirty="0">
                <a:solidFill>
                  <a:srgbClr val="FFFF00"/>
                </a:solidFill>
                <a:latin typeface="Times New Roman" charset="0"/>
              </a:rPr>
              <a:t>Обнаружение </a:t>
            </a:r>
            <a:r>
              <a:rPr lang="ru-RU" sz="2800" b="1" dirty="0">
                <a:solidFill>
                  <a:schemeClr val="bg1"/>
                </a:solidFill>
                <a:latin typeface="Times New Roman" charset="0"/>
              </a:rPr>
              <a:t>раковых заболеваний </a:t>
            </a:r>
            <a:r>
              <a:rPr lang="ru-RU" sz="2800" b="1" dirty="0">
                <a:solidFill>
                  <a:srgbClr val="FFFF00"/>
                </a:solidFill>
                <a:latin typeface="Times New Roman" charset="0"/>
              </a:rPr>
              <a:t>у потребителей</a:t>
            </a:r>
          </a:p>
          <a:p>
            <a:pPr algn="ctr">
              <a:buNone/>
            </a:pPr>
            <a:r>
              <a:rPr lang="ru-RU" sz="2800" b="1" dirty="0">
                <a:solidFill>
                  <a:srgbClr val="FFFF00"/>
                </a:solidFill>
                <a:latin typeface="Times New Roman" charset="0"/>
              </a:rPr>
              <a:t>такой посуды привело фирмы-производители  к</a:t>
            </a:r>
          </a:p>
          <a:p>
            <a:pPr algn="ctr">
              <a:buNone/>
            </a:pPr>
            <a:r>
              <a:rPr lang="ru-RU" sz="2800" b="1" dirty="0">
                <a:solidFill>
                  <a:srgbClr val="FFFF00"/>
                </a:solidFill>
                <a:latin typeface="Times New Roman" charset="0"/>
              </a:rPr>
              <a:t> прекращению её производства и на смену </a:t>
            </a:r>
            <a:r>
              <a:rPr lang="ru-RU" sz="2800" b="1" dirty="0">
                <a:solidFill>
                  <a:schemeClr val="bg1"/>
                </a:solidFill>
                <a:latin typeface="Times New Roman" charset="0"/>
              </a:rPr>
              <a:t>«Тефлону»</a:t>
            </a:r>
          </a:p>
          <a:p>
            <a:pPr algn="ctr">
              <a:buNone/>
            </a:pPr>
            <a:r>
              <a:rPr lang="ru-RU" sz="2800" b="1" dirty="0">
                <a:solidFill>
                  <a:srgbClr val="FFFF00"/>
                </a:solidFill>
                <a:latin typeface="Times New Roman" charset="0"/>
              </a:rPr>
              <a:t>бельгийская фирма </a:t>
            </a:r>
            <a:r>
              <a:rPr lang="ru-RU" sz="2800" b="1" dirty="0">
                <a:solidFill>
                  <a:schemeClr val="bg1"/>
                </a:solidFill>
                <a:latin typeface="Times New Roman" charset="0"/>
              </a:rPr>
              <a:t>«ГринПан» </a:t>
            </a:r>
            <a:r>
              <a:rPr lang="ru-RU" sz="2800" b="1" dirty="0">
                <a:solidFill>
                  <a:srgbClr val="FFFF00"/>
                </a:solidFill>
                <a:latin typeface="Times New Roman" charset="0"/>
              </a:rPr>
              <a:t>стала использовать</a:t>
            </a:r>
          </a:p>
          <a:p>
            <a:pPr algn="ctr">
              <a:buNone/>
            </a:pPr>
            <a:r>
              <a:rPr lang="ru-RU" sz="2800" b="1" dirty="0">
                <a:solidFill>
                  <a:srgbClr val="FFFF00"/>
                </a:solidFill>
                <a:latin typeface="Times New Roman" charset="0"/>
              </a:rPr>
              <a:t>в своей кухонной посуде экологически чистое</a:t>
            </a:r>
          </a:p>
          <a:p>
            <a:pPr algn="ctr">
              <a:buNone/>
            </a:pPr>
            <a:r>
              <a:rPr lang="ru-RU" sz="2800" b="1" dirty="0">
                <a:solidFill>
                  <a:schemeClr val="bg1"/>
                </a:solidFill>
                <a:latin typeface="Times New Roman" charset="0"/>
              </a:rPr>
              <a:t>керамическое антипригарное покрытие Термолон.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sz="7200" b="1" i="1" dirty="0">
                <a:solidFill>
                  <a:schemeClr val="bg1"/>
                </a:solidFill>
                <a:latin typeface="Monotype Corsiva" pitchFamily="66" charset="0"/>
              </a:rPr>
              <a:t>Пестициды</a:t>
            </a:r>
            <a:endParaRPr lang="ru-RU" sz="7200" i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rgbClr val="002060"/>
          </a:solidFill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Химические соединения, применяемые в</a:t>
            </a:r>
          </a:p>
          <a:p>
            <a:pPr algn="ctr">
              <a:buNone/>
            </a:pPr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сельском хозяйстве </a:t>
            </a:r>
            <a:r>
              <a:rPr lang="ru-RU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для защиты растений и</a:t>
            </a:r>
          </a:p>
          <a:p>
            <a:pPr algn="ctr">
              <a:buNone/>
            </a:pPr>
            <a:r>
              <a:rPr lang="ru-RU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животных от патогенных микробов, сорняков,</a:t>
            </a:r>
          </a:p>
          <a:p>
            <a:pPr algn="ctr">
              <a:buNone/>
            </a:pPr>
            <a:r>
              <a:rPr lang="ru-RU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гельминтов, клещей и насекомых. </a:t>
            </a:r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Некоторые</a:t>
            </a:r>
          </a:p>
          <a:p>
            <a:pPr algn="ctr">
              <a:buNone/>
            </a:pPr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 них очень токсичны и могут накапливаться</a:t>
            </a:r>
          </a:p>
          <a:p>
            <a:pPr algn="ctr">
              <a:buNone/>
            </a:pPr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почве и продуктах питания. Остаточные</a:t>
            </a:r>
          </a:p>
          <a:p>
            <a:pPr algn="ctr">
              <a:buNone/>
            </a:pPr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количества пестицидов могут встречаться</a:t>
            </a:r>
          </a:p>
          <a:p>
            <a:pPr algn="ctr">
              <a:buNone/>
            </a:pPr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практически в любых продуктах: </a:t>
            </a:r>
            <a:r>
              <a:rPr lang="ru-RU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овощах,</a:t>
            </a:r>
          </a:p>
          <a:p>
            <a:pPr algn="ctr">
              <a:buNone/>
            </a:pPr>
            <a:r>
              <a:rPr lang="ru-RU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фруктах, соках, вине, мясе, яйцах, молоке,</a:t>
            </a:r>
          </a:p>
          <a:p>
            <a:pPr algn="ctr">
              <a:buNone/>
            </a:pPr>
            <a:r>
              <a:rPr lang="ru-RU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рыбе и хлебобулочных изделиях.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sz="5400" b="1" i="1" dirty="0">
                <a:solidFill>
                  <a:schemeClr val="bg1"/>
                </a:solidFill>
                <a:latin typeface="Monotype Corsiva" pitchFamily="66" charset="0"/>
              </a:rPr>
              <a:t>Токсичность пестицидов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12874"/>
          <a:ext cx="9144000" cy="544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39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200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445125">
                <a:tc>
                  <a:txBody>
                    <a:bodyPr/>
                    <a:lstStyle/>
                    <a:p>
                      <a:r>
                        <a:rPr lang="ru-RU" sz="3200" dirty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Хлорорганические и другие препараты </a:t>
                      </a:r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</a:rPr>
                        <a:t>(а</a:t>
                      </a:r>
                      <a:r>
                        <a:rPr lang="ru-RU" sz="32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льдрин, атразин, гептахлор, ДДТ, дильдрин, линдан, мирекс, токсафен, хлордан, хлордекон, эндосульфан, эндрин)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Биоаккумуляция в жировых тканях  организмов и  в трофических  цепях, </a:t>
                      </a:r>
                      <a:r>
                        <a:rPr lang="ru-RU" sz="3200" b="1" kern="1200" dirty="0">
                          <a:solidFill>
                            <a:srgbClr val="FFFF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поражение центральной нервной и эндокринной систем, канцерогенез и мутагенез, подавление иммунной системы </a:t>
                      </a:r>
                      <a:endParaRPr lang="ru-RU" sz="3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sz="6000" b="1" i="1" dirty="0">
                <a:solidFill>
                  <a:schemeClr val="bg1"/>
                </a:solidFill>
                <a:latin typeface="Monotype Corsiva" pitchFamily="66" charset="0"/>
              </a:rPr>
              <a:t>Тяжелые металлы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tx2">
              <a:lumMod val="75000"/>
            </a:schemeClr>
          </a:solidFill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 этому классу токсичных веществ</a:t>
            </a:r>
          </a:p>
          <a:p>
            <a:pPr algn="ctr">
              <a:buNone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относятся </a:t>
            </a: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металлы с удельным весом</a:t>
            </a:r>
          </a:p>
          <a:p>
            <a:pPr algn="ctr">
              <a:buNone/>
            </a:pP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более 4,5 г/см</a:t>
            </a:r>
            <a:r>
              <a:rPr lang="ru-RU" b="1" baseline="30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(кадмий, медь, мышьяк,</a:t>
            </a:r>
          </a:p>
          <a:p>
            <a:pPr algn="ctr">
              <a:buNone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никель, ртуть, свинец, цинк и др.).</a:t>
            </a:r>
          </a:p>
          <a:p>
            <a:pPr algn="ctr">
              <a:buNone/>
            </a:pP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Тяжелые металлы токсичны для человека.</a:t>
            </a:r>
          </a:p>
          <a:p>
            <a:pPr algn="ctr">
              <a:buNone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значительных количествах они</a:t>
            </a:r>
          </a:p>
          <a:p>
            <a:pPr algn="ctr">
              <a:buNone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накапливаются в следующих продуктах:</a:t>
            </a:r>
          </a:p>
          <a:p>
            <a:pPr algn="ctr">
              <a:buNone/>
            </a:pP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рыбе, моллюсках, ракообразных, грибах,</a:t>
            </a:r>
          </a:p>
          <a:p>
            <a:pPr algn="ctr">
              <a:buNone/>
            </a:pP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животных жирах, печени, почках, сливочном</a:t>
            </a:r>
          </a:p>
          <a:p>
            <a:pPr algn="ctr">
              <a:buNone/>
            </a:pP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масле, маргарине,  крупах, орехах, чае и др.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ru-RU" sz="4800" b="1" i="1" dirty="0">
                <a:solidFill>
                  <a:schemeClr val="bg1"/>
                </a:solidFill>
                <a:latin typeface="Monotype Corsiva" pitchFamily="66" charset="0"/>
              </a:rPr>
              <a:t>Токсичность тяжёлых металлов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  <a:solidFill>
            <a:schemeClr val="tx2">
              <a:lumMod val="75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None/>
            </a:pPr>
            <a:r>
              <a:rPr lang="ru-RU" sz="2800" b="1" dirty="0">
                <a:solidFill>
                  <a:srgbClr val="FFFF00"/>
                </a:solidFill>
              </a:rPr>
              <a:t>Кадмий</a:t>
            </a:r>
            <a:r>
              <a:rPr lang="ru-RU" sz="2800" b="1" dirty="0">
                <a:solidFill>
                  <a:schemeClr val="bg1"/>
                </a:solidFill>
              </a:rPr>
              <a:t> – цирроз печени, нарушение функций почек, протеинурия;</a:t>
            </a:r>
          </a:p>
          <a:p>
            <a:pPr>
              <a:lnSpc>
                <a:spcPct val="110000"/>
              </a:lnSpc>
              <a:buNone/>
            </a:pPr>
            <a:r>
              <a:rPr lang="ru-RU" sz="2800" b="1" dirty="0">
                <a:solidFill>
                  <a:srgbClr val="FFFF00"/>
                </a:solidFill>
              </a:rPr>
              <a:t>Медь</a:t>
            </a:r>
            <a:r>
              <a:rPr lang="ru-RU" sz="2800" b="1" dirty="0">
                <a:solidFill>
                  <a:schemeClr val="bg1"/>
                </a:solidFill>
              </a:rPr>
              <a:t> – органические изменения в тканях, распад костной ткани, гепатит;</a:t>
            </a:r>
          </a:p>
          <a:p>
            <a:pPr>
              <a:lnSpc>
                <a:spcPct val="110000"/>
              </a:lnSpc>
              <a:buNone/>
            </a:pPr>
            <a:r>
              <a:rPr lang="ru-RU" sz="2800" b="1" dirty="0">
                <a:solidFill>
                  <a:srgbClr val="FFFF00"/>
                </a:solidFill>
              </a:rPr>
              <a:t>Мышьяк</a:t>
            </a:r>
            <a:r>
              <a:rPr lang="ru-RU" sz="2800" b="1" dirty="0">
                <a:solidFill>
                  <a:schemeClr val="bg1"/>
                </a:solidFill>
              </a:rPr>
              <a:t> – раковые заболевания кожи, периферические невриты;</a:t>
            </a:r>
          </a:p>
          <a:p>
            <a:pPr>
              <a:lnSpc>
                <a:spcPct val="110000"/>
              </a:lnSpc>
              <a:buNone/>
            </a:pPr>
            <a:r>
              <a:rPr lang="ru-RU" sz="2800" b="1" dirty="0">
                <a:solidFill>
                  <a:srgbClr val="FFFF00"/>
                </a:solidFill>
              </a:rPr>
              <a:t>Никель</a:t>
            </a:r>
            <a:r>
              <a:rPr lang="ru-RU" sz="2800" b="1" dirty="0">
                <a:solidFill>
                  <a:schemeClr val="bg1"/>
                </a:solidFill>
              </a:rPr>
              <a:t> – </a:t>
            </a:r>
            <a:r>
              <a:rPr lang="ru-RU" sz="2800" b="1" dirty="0" err="1">
                <a:solidFill>
                  <a:schemeClr val="bg1"/>
                </a:solidFill>
              </a:rPr>
              <a:t>канцеро</a:t>
            </a:r>
            <a:r>
              <a:rPr lang="ru-RU" sz="2800" b="1" dirty="0">
                <a:solidFill>
                  <a:schemeClr val="bg1"/>
                </a:solidFill>
              </a:rPr>
              <a:t>- и мутагенез,  иммунотоксичность;</a:t>
            </a:r>
          </a:p>
          <a:p>
            <a:pPr>
              <a:lnSpc>
                <a:spcPct val="110000"/>
              </a:lnSpc>
              <a:buNone/>
            </a:pPr>
            <a:r>
              <a:rPr lang="ru-RU" sz="2800" b="1" dirty="0">
                <a:solidFill>
                  <a:srgbClr val="FFFF00"/>
                </a:solidFill>
              </a:rPr>
              <a:t>Ртуть – </a:t>
            </a:r>
            <a:r>
              <a:rPr lang="ru-RU" sz="2800" b="1" dirty="0">
                <a:solidFill>
                  <a:schemeClr val="bg1"/>
                </a:solidFill>
              </a:rPr>
              <a:t>болезни Альцгеймера и Минамата, нарушение функций ЖКТ и почек, изменения в хромосомах; </a:t>
            </a:r>
          </a:p>
          <a:p>
            <a:pPr>
              <a:lnSpc>
                <a:spcPct val="110000"/>
              </a:lnSpc>
              <a:buNone/>
            </a:pPr>
            <a:r>
              <a:rPr lang="ru-RU" sz="2800" b="1" dirty="0">
                <a:solidFill>
                  <a:srgbClr val="FFFF00"/>
                </a:solidFill>
              </a:rPr>
              <a:t>Свинец – </a:t>
            </a:r>
            <a:r>
              <a:rPr lang="ru-RU" sz="2800" b="1" dirty="0">
                <a:solidFill>
                  <a:schemeClr val="bg1"/>
                </a:solidFill>
              </a:rPr>
              <a:t>разрушение костных тканей, задержка синтеза протеина в крови, нарушения нервной системы, почек</a:t>
            </a:r>
          </a:p>
          <a:p>
            <a:pPr>
              <a:lnSpc>
                <a:spcPct val="110000"/>
              </a:lnSpc>
              <a:buNone/>
            </a:pPr>
            <a:r>
              <a:rPr lang="ru-RU" sz="2800" b="1" dirty="0">
                <a:solidFill>
                  <a:srgbClr val="FFFF00"/>
                </a:solidFill>
              </a:rPr>
              <a:t>Цинк – </a:t>
            </a:r>
            <a:r>
              <a:rPr lang="ru-RU" sz="2800" b="1" dirty="0">
                <a:solidFill>
                  <a:schemeClr val="bg1"/>
                </a:solidFill>
              </a:rPr>
              <a:t>малокровие, задержка роста, бесплодие. </a:t>
            </a:r>
          </a:p>
          <a:p>
            <a:pPr>
              <a:buNone/>
            </a:pP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4800" b="1" i="1" dirty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sz="4800" b="1" i="1" dirty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4800" b="1" i="1" dirty="0">
                <a:solidFill>
                  <a:schemeClr val="bg1"/>
                </a:solidFill>
                <a:latin typeface="Monotype Corsiva" pitchFamily="66" charset="0"/>
              </a:rPr>
              <a:t>Метилртуть в морепродуктах</a:t>
            </a:r>
            <a:br>
              <a:rPr lang="ru-RU" sz="4800" b="1" i="1" dirty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b="1" i="1" dirty="0">
                <a:solidFill>
                  <a:srgbClr val="FFFF00"/>
                </a:solidFill>
                <a:latin typeface="Monotype Corsiva" pitchFamily="66" charset="0"/>
              </a:rPr>
              <a:t>Европейское законодательство: 0.5-1.0 мг</a:t>
            </a:r>
            <a:r>
              <a:rPr lang="en-US" b="1" i="1" dirty="0">
                <a:solidFill>
                  <a:srgbClr val="FFFF00"/>
                </a:solidFill>
                <a:latin typeface="Monotype Corsiva" pitchFamily="66" charset="0"/>
              </a:rPr>
              <a:t>/</a:t>
            </a:r>
            <a:r>
              <a:rPr lang="ru-RU" b="1" i="1" dirty="0">
                <a:solidFill>
                  <a:srgbClr val="FFFF00"/>
                </a:solidFill>
                <a:latin typeface="Monotype Corsiva" pitchFamily="66" charset="0"/>
              </a:rPr>
              <a:t>кг </a:t>
            </a:r>
            <a:r>
              <a:rPr lang="en-US" b="1" i="1" dirty="0">
                <a:solidFill>
                  <a:srgbClr val="A50021"/>
                </a:solidFill>
                <a:latin typeface="Monotype Corsiva" pitchFamily="66" charset="0"/>
              </a:rPr>
              <a:t/>
            </a:r>
            <a:br>
              <a:rPr lang="en-US" b="1" i="1" dirty="0">
                <a:solidFill>
                  <a:srgbClr val="A50021"/>
                </a:solidFill>
                <a:latin typeface="Monotype Corsiva" pitchFamily="66" charset="0"/>
              </a:rPr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1397000"/>
          <a:ext cx="9144000" cy="5460999"/>
        </p:xfrm>
        <a:graphic>
          <a:graphicData uri="http://schemas.openxmlformats.org/drawingml/2006/table">
            <a:tbl>
              <a:tblPr/>
              <a:tblGrid>
                <a:gridCol w="37049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390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024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[CH</a:t>
                      </a:r>
                      <a:r>
                        <a:rPr kumimoji="0" lang="en-US" sz="28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Hg] </a:t>
                      </a:r>
                      <a:r>
                        <a:rPr kumimoji="0" 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(мг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r>
                        <a:rPr kumimoji="0" 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кг 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Потребление (раз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r>
                        <a:rPr kumimoji="0" 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месяц)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043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0.12 –0.24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ru-RU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024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0.24 – 0.36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ru-RU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024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0.36 – 0.48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ru-RU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043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0.48 – 0.97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043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0.97 – 1.90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0.5</a:t>
                      </a:r>
                      <a:endParaRPr kumimoji="0" lang="ru-RU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407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&gt;1.90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ru-RU" sz="7200" b="1" dirty="0">
                <a:solidFill>
                  <a:schemeClr val="bg1"/>
                </a:solidFill>
                <a:latin typeface="Monotype Corsiva" pitchFamily="66" charset="0"/>
              </a:rPr>
              <a:t>Холестерин</a:t>
            </a:r>
            <a:endParaRPr lang="ru-RU" sz="7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  <a:solidFill>
            <a:srgbClr val="002060"/>
          </a:solidFill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>
                <a:solidFill>
                  <a:schemeClr val="bg1"/>
                </a:solidFill>
              </a:rPr>
              <a:t>Повышение его уровня в крови - один из факторов</a:t>
            </a:r>
          </a:p>
          <a:p>
            <a:pPr algn="ctr">
              <a:buNone/>
            </a:pPr>
            <a:r>
              <a:rPr lang="ru-RU" b="1" dirty="0">
                <a:solidFill>
                  <a:schemeClr val="bg1"/>
                </a:solidFill>
              </a:rPr>
              <a:t>риска развития </a:t>
            </a:r>
            <a:r>
              <a:rPr lang="ru-RU" b="1" dirty="0">
                <a:solidFill>
                  <a:srgbClr val="FFFF00"/>
                </a:solidFill>
              </a:rPr>
              <a:t>атеросклероза, ИБС, гипертонии,</a:t>
            </a:r>
          </a:p>
          <a:p>
            <a:pPr algn="ctr">
              <a:buNone/>
            </a:pPr>
            <a:r>
              <a:rPr lang="ru-RU" b="1" dirty="0">
                <a:solidFill>
                  <a:srgbClr val="FFFF00"/>
                </a:solidFill>
              </a:rPr>
              <a:t>рака молочной железы и толстой кишки. </a:t>
            </a:r>
            <a:r>
              <a:rPr lang="ru-RU" b="1" dirty="0">
                <a:solidFill>
                  <a:schemeClr val="bg1"/>
                </a:solidFill>
              </a:rPr>
              <a:t>Верхняя</a:t>
            </a:r>
          </a:p>
          <a:p>
            <a:pPr algn="ctr">
              <a:buNone/>
            </a:pPr>
            <a:r>
              <a:rPr lang="ru-RU" b="1" dirty="0">
                <a:solidFill>
                  <a:schemeClr val="bg1"/>
                </a:solidFill>
              </a:rPr>
              <a:t>граница нормы содержания холестерина в крови:</a:t>
            </a:r>
          </a:p>
          <a:p>
            <a:pPr algn="ctr">
              <a:buNone/>
            </a:pPr>
            <a:r>
              <a:rPr lang="ru-RU" b="1" dirty="0">
                <a:solidFill>
                  <a:schemeClr val="bg1"/>
                </a:solidFill>
              </a:rPr>
              <a:t>для мужчин и женщин </a:t>
            </a:r>
            <a:r>
              <a:rPr lang="ru-RU" b="1" dirty="0">
                <a:solidFill>
                  <a:srgbClr val="FFFF00"/>
                </a:solidFill>
              </a:rPr>
              <a:t>30 - 39 лет - 235 мг/дл,</a:t>
            </a:r>
          </a:p>
          <a:p>
            <a:pPr algn="ctr">
              <a:buNone/>
            </a:pPr>
            <a:r>
              <a:rPr lang="ru-RU" b="1" dirty="0">
                <a:solidFill>
                  <a:schemeClr val="bg1"/>
                </a:solidFill>
              </a:rPr>
              <a:t>для мужчин после </a:t>
            </a:r>
            <a:r>
              <a:rPr lang="ru-RU" b="1" dirty="0">
                <a:solidFill>
                  <a:srgbClr val="FFFF00"/>
                </a:solidFill>
              </a:rPr>
              <a:t>40 лет - 260 мг/дл</a:t>
            </a:r>
            <a:r>
              <a:rPr lang="ru-RU" b="1" dirty="0">
                <a:solidFill>
                  <a:schemeClr val="bg1"/>
                </a:solidFill>
              </a:rPr>
              <a:t>, </a:t>
            </a:r>
            <a:r>
              <a:rPr lang="ru-RU" b="1" dirty="0">
                <a:solidFill>
                  <a:srgbClr val="FFFF00"/>
                </a:solidFill>
              </a:rPr>
              <a:t>для 40—49-</a:t>
            </a:r>
          </a:p>
          <a:p>
            <a:pPr algn="ctr">
              <a:buNone/>
            </a:pPr>
            <a:r>
              <a:rPr lang="ru-RU" b="1" dirty="0">
                <a:solidFill>
                  <a:srgbClr val="FFFF00"/>
                </a:solidFill>
              </a:rPr>
              <a:t>летних женщин — 250 мг/дл,</a:t>
            </a:r>
            <a:r>
              <a:rPr lang="ru-RU" b="1" dirty="0">
                <a:solidFill>
                  <a:schemeClr val="bg1"/>
                </a:solidFill>
              </a:rPr>
              <a:t> для </a:t>
            </a:r>
            <a:r>
              <a:rPr lang="ru-RU" b="1" dirty="0">
                <a:solidFill>
                  <a:srgbClr val="FFFF00"/>
                </a:solidFill>
              </a:rPr>
              <a:t>59-летних женщин</a:t>
            </a:r>
          </a:p>
          <a:p>
            <a:pPr algn="ctr">
              <a:buNone/>
            </a:pPr>
            <a:r>
              <a:rPr lang="ru-RU" b="1" dirty="0">
                <a:solidFill>
                  <a:srgbClr val="FFFF00"/>
                </a:solidFill>
              </a:rPr>
              <a:t> 280 мл/дл, для женщин старше 60 лет — 295 мл/дл.</a:t>
            </a:r>
          </a:p>
          <a:p>
            <a:pPr algn="ctr">
              <a:buNone/>
            </a:pPr>
            <a:r>
              <a:rPr lang="ru-RU" b="1" dirty="0">
                <a:solidFill>
                  <a:schemeClr val="bg1"/>
                </a:solidFill>
              </a:rPr>
              <a:t>Количество холестерина, поступающего с пищей, не</a:t>
            </a:r>
          </a:p>
          <a:p>
            <a:pPr algn="ctr">
              <a:buNone/>
            </a:pPr>
            <a:r>
              <a:rPr lang="ru-RU" b="1" dirty="0">
                <a:solidFill>
                  <a:schemeClr val="bg1"/>
                </a:solidFill>
              </a:rPr>
              <a:t>должно превышать </a:t>
            </a:r>
            <a:r>
              <a:rPr lang="ru-RU" sz="3000" b="1" dirty="0">
                <a:solidFill>
                  <a:schemeClr val="bg1"/>
                </a:solidFill>
              </a:rPr>
              <a:t>300—400 мг  в сутки.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sz="4800" b="1" i="1" dirty="0">
                <a:solidFill>
                  <a:schemeClr val="bg1"/>
                </a:solidFill>
                <a:latin typeface="Monotype Corsiva" pitchFamily="66" charset="0"/>
              </a:rPr>
              <a:t>Нитраты, нитриты и нитрозоамины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3168352"/>
          </a:xfrm>
          <a:solidFill>
            <a:schemeClr val="accent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40000" lnSpcReduction="20000"/>
          </a:bodyPr>
          <a:lstStyle/>
          <a:p>
            <a:pPr algn="ctr" fontAlgn="base">
              <a:lnSpc>
                <a:spcPct val="120000"/>
              </a:lnSpc>
              <a:buNone/>
            </a:pPr>
            <a:endParaRPr lang="ru-RU" sz="6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lnSpc>
                <a:spcPct val="120000"/>
              </a:lnSpc>
              <a:buNone/>
            </a:pPr>
            <a:r>
              <a:rPr lang="ru-RU" sz="6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Нитраты </a:t>
            </a:r>
            <a:r>
              <a:rPr lang="ru-RU" sz="6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 азотных удобрений и с осадками попадают в пищу, где легко превращаются в </a:t>
            </a:r>
            <a:r>
              <a:rPr lang="ru-RU" sz="6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нитриты,</a:t>
            </a:r>
            <a:r>
              <a:rPr lang="ru-RU" sz="6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которые </a:t>
            </a:r>
            <a:r>
              <a:rPr lang="ru-RU" sz="6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10 раз </a:t>
            </a:r>
            <a:r>
              <a:rPr lang="ru-RU" sz="6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токсичнее нитратов. Взрослые легко переносят </a:t>
            </a:r>
            <a:r>
              <a:rPr lang="ru-RU" sz="6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150 - 200мг </a:t>
            </a:r>
            <a:r>
              <a:rPr lang="ru-RU" sz="6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нитратов/день; но </a:t>
            </a:r>
            <a:r>
              <a:rPr lang="ru-RU" sz="6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500мг -</a:t>
            </a:r>
            <a:r>
              <a:rPr lang="ru-RU" sz="6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ПДД! </a:t>
            </a:r>
            <a:r>
              <a:rPr lang="ru-RU" sz="6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Грудные дети уже при </a:t>
            </a:r>
            <a:r>
              <a:rPr lang="ru-RU" sz="6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10 мг </a:t>
            </a:r>
            <a:r>
              <a:rPr lang="ru-RU" sz="6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получают сильные отравления. </a:t>
            </a:r>
            <a:r>
              <a:rPr lang="ru-RU" sz="6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Особенно опасны </a:t>
            </a:r>
            <a:r>
              <a:rPr lang="ru-RU" sz="6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арбузы и дыни, для которых нужна тщательная проверка </a:t>
            </a:r>
            <a:r>
              <a:rPr lang="ru-RU" sz="6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покупателями-</a:t>
            </a:r>
            <a:r>
              <a:rPr lang="ru-RU" sz="6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сухой</a:t>
            </a:r>
            <a:r>
              <a:rPr lang="ru-RU" sz="6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хвостик, матовая кожа, плавают в воде.</a:t>
            </a:r>
          </a:p>
          <a:p>
            <a:pPr algn="ctr" fontAlgn="base">
              <a:buNone/>
            </a:pPr>
            <a:endParaRPr lang="ru-RU" sz="3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buNone/>
            </a:pP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221088"/>
            <a:ext cx="9144000" cy="2677656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Нитриты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пище, взаимодействуя с аминокислотами и белками,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часто превращаются в 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нитрозамины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азоторганические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соединения, вызывающие  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новообразования и мутагенез.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Они часто встречаются 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сырокопчёных колбасах,  жареном беконе, ливерной колбасе, пиве (светлом, но больше в тёмном),   а также в разнообразных соленьях.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B050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6000" b="1" i="1" dirty="0">
                <a:solidFill>
                  <a:schemeClr val="bg1"/>
                </a:solidFill>
                <a:latin typeface="Monotype Corsiva" pitchFamily="66" charset="0"/>
              </a:rPr>
              <a:t>Уменьшение холестерина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rgbClr val="002060"/>
          </a:solidFill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endParaRPr lang="ru-RU" sz="8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8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Доказательство корреляции высокого уровня общего</a:t>
            </a:r>
          </a:p>
          <a:p>
            <a:pPr algn="ctr">
              <a:buNone/>
            </a:pPr>
            <a:r>
              <a:rPr lang="ru-RU" sz="8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ХС с более высокой частотой смертельных исходов,</a:t>
            </a:r>
          </a:p>
          <a:p>
            <a:pPr algn="ctr">
              <a:buNone/>
            </a:pPr>
            <a:r>
              <a:rPr lang="ru-RU" sz="8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связанных с ИБС, инициировало в 1962г</a:t>
            </a:r>
          </a:p>
          <a:p>
            <a:pPr algn="ctr">
              <a:buNone/>
            </a:pPr>
            <a:r>
              <a:rPr lang="ru-RU" sz="8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использование препаратов, снижающих уровень ХС</a:t>
            </a:r>
          </a:p>
          <a:p>
            <a:pPr algn="ctr">
              <a:buNone/>
            </a:pPr>
            <a:r>
              <a:rPr lang="ru-RU" sz="8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крови. Оказалось, что </a:t>
            </a:r>
            <a:r>
              <a:rPr lang="ru-RU" sz="8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снижение уровня ХС на 1%</a:t>
            </a:r>
          </a:p>
          <a:p>
            <a:pPr algn="ctr">
              <a:buNone/>
            </a:pPr>
            <a:r>
              <a:rPr lang="ru-RU" sz="8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снижает риск смертности на 2%. </a:t>
            </a:r>
            <a:r>
              <a:rPr lang="ru-RU" sz="8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Крупные</a:t>
            </a:r>
          </a:p>
          <a:p>
            <a:pPr algn="ctr">
              <a:buNone/>
            </a:pPr>
            <a:r>
              <a:rPr lang="ru-RU" sz="8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исследования </a:t>
            </a:r>
            <a:r>
              <a:rPr lang="ru-RU" sz="8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симвастатина</a:t>
            </a:r>
            <a:r>
              <a:rPr lang="ru-RU" sz="8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впервые доказали</a:t>
            </a:r>
          </a:p>
          <a:p>
            <a:pPr algn="ctr">
              <a:buNone/>
            </a:pPr>
            <a:r>
              <a:rPr lang="ru-RU" sz="8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одинаковую пользу применения </a:t>
            </a:r>
            <a:r>
              <a:rPr lang="ru-RU" sz="8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статинов</a:t>
            </a:r>
            <a:r>
              <a:rPr lang="ru-RU" sz="8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 мужчин и</a:t>
            </a:r>
          </a:p>
          <a:p>
            <a:pPr algn="ctr">
              <a:buNone/>
            </a:pPr>
            <a:r>
              <a:rPr lang="ru-RU" sz="8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женщин, лиц молодого и пожилого возраста, пациентов</a:t>
            </a:r>
          </a:p>
          <a:p>
            <a:pPr algn="ctr">
              <a:buNone/>
            </a:pPr>
            <a:r>
              <a:rPr lang="ru-RU" sz="8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изначально низким и высоким уровнем ХС ЛНП, с</a:t>
            </a:r>
          </a:p>
          <a:p>
            <a:pPr algn="ctr">
              <a:buNone/>
            </a:pPr>
            <a:r>
              <a:rPr lang="ru-RU" sz="8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сахарным диабетом и без него.</a:t>
            </a:r>
          </a:p>
          <a:p>
            <a:pPr algn="ctr">
              <a:buNone/>
            </a:pP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b="1" i="1" dirty="0">
                <a:solidFill>
                  <a:schemeClr val="bg1"/>
                </a:solidFill>
                <a:latin typeface="Monotype Corsiva" pitchFamily="66" charset="0"/>
              </a:rPr>
              <a:t>Гидрогенизированное  пальмовое  масло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Природное пальмовое масло – очень полезная для организма  красно-оранжевая жидкость, </a:t>
            </a:r>
            <a:r>
              <a:rPr lang="ru-RU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чайную ложку которой специалисты рекомендуют пить натощак, как и некоторые другие природные </a:t>
            </a:r>
            <a:r>
              <a:rPr lang="ru-RU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цис-триеновые</a:t>
            </a:r>
            <a:r>
              <a:rPr lang="ru-RU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растительные масла:</a:t>
            </a:r>
          </a:p>
          <a:p>
            <a:pPr>
              <a:buNone/>
            </a:pPr>
            <a:r>
              <a:rPr lang="ru-RU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sz="36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Н  </a:t>
            </a:r>
            <a:r>
              <a:rPr lang="ru-RU" sz="3600" b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6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36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6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6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6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Н  </a:t>
            </a:r>
            <a:r>
              <a:rPr lang="ru-RU" sz="3600" b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(очень</a:t>
            </a:r>
          </a:p>
          <a:p>
            <a:pPr>
              <a:buNone/>
            </a:pPr>
            <a:r>
              <a:rPr lang="ru-RU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                    -СН</a:t>
            </a:r>
            <a:r>
              <a:rPr lang="ru-RU" b="1" baseline="-250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-С=С-СН</a:t>
            </a:r>
            <a:r>
              <a:rPr lang="ru-RU" b="1" baseline="-250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-С=С-СН</a:t>
            </a:r>
            <a:r>
              <a:rPr lang="ru-RU" b="1" baseline="-250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-С=С-СН</a:t>
            </a:r>
            <a:r>
              <a:rPr lang="ru-RU" b="1" baseline="-250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полезно)</a:t>
            </a:r>
          </a:p>
          <a:p>
            <a:pPr>
              <a:buNone/>
            </a:pPr>
            <a:r>
              <a:rPr lang="ru-RU" b="1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Гидрогенизация</a:t>
            </a:r>
            <a:r>
              <a:rPr lang="ru-RU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+3Н</a:t>
            </a:r>
            <a:r>
              <a:rPr lang="ru-RU" b="1" baseline="-250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       до насыщенного твёрдого масла</a:t>
            </a:r>
          </a:p>
          <a:p>
            <a:endParaRPr lang="ru-RU" b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-СН</a:t>
            </a:r>
            <a:r>
              <a:rPr lang="ru-RU" b="1" baseline="-250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-СН</a:t>
            </a:r>
            <a:r>
              <a:rPr lang="ru-RU" b="1" baseline="-250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-СН</a:t>
            </a:r>
            <a:r>
              <a:rPr lang="ru-RU" b="1" baseline="-250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-СН</a:t>
            </a:r>
            <a:r>
              <a:rPr lang="ru-RU" b="1" baseline="-250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-СН</a:t>
            </a:r>
            <a:r>
              <a:rPr lang="ru-RU" b="1" baseline="-250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-СН</a:t>
            </a:r>
            <a:r>
              <a:rPr lang="ru-RU" b="1" baseline="-250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ru-RU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СН</a:t>
            </a:r>
            <a:r>
              <a:rPr lang="ru-RU" b="1" baseline="-250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-СН</a:t>
            </a:r>
            <a:r>
              <a:rPr lang="ru-RU" b="1" baseline="-250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-СН</a:t>
            </a:r>
            <a:r>
              <a:rPr lang="ru-RU" b="1" baseline="-250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-СН</a:t>
            </a:r>
            <a:r>
              <a:rPr lang="ru-RU" b="1" baseline="-250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(маргарин)</a:t>
            </a:r>
          </a:p>
          <a:p>
            <a:pPr>
              <a:buNone/>
            </a:pPr>
            <a:r>
              <a:rPr lang="ru-RU" b="1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Дегидрогенизация</a:t>
            </a:r>
            <a:r>
              <a:rPr lang="ru-RU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-2Н</a:t>
            </a:r>
            <a:r>
              <a:rPr lang="ru-RU" b="1" baseline="-250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       до ненасыщенного </a:t>
            </a:r>
            <a:r>
              <a:rPr lang="ru-RU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транс</a:t>
            </a:r>
            <a:r>
              <a:rPr lang="ru-RU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-масла                 </a:t>
            </a:r>
          </a:p>
          <a:p>
            <a:endParaRPr lang="ru-RU" b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sz="36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36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</a:t>
            </a:r>
          </a:p>
          <a:p>
            <a:pPr>
              <a:buNone/>
            </a:pPr>
            <a:r>
              <a:rPr lang="ru-RU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                  -СН</a:t>
            </a:r>
            <a:r>
              <a:rPr lang="ru-RU" b="1" baseline="-250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-С=С-СН</a:t>
            </a:r>
            <a:r>
              <a:rPr lang="ru-RU" b="1" baseline="-250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-СН</a:t>
            </a:r>
            <a:r>
              <a:rPr lang="ru-RU" b="1" baseline="-250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-СН-СН</a:t>
            </a:r>
            <a:r>
              <a:rPr lang="ru-RU" b="1" baseline="-250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-С=С-СН</a:t>
            </a:r>
            <a:r>
              <a:rPr lang="ru-RU" b="1" baseline="-250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(канцероген) </a:t>
            </a:r>
            <a:endParaRPr lang="ru-RU" b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36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Н                                       Н</a:t>
            </a:r>
          </a:p>
          <a:p>
            <a:pPr algn="ctr">
              <a:buNone/>
            </a:pPr>
            <a:r>
              <a:rPr lang="ru-RU" sz="3600" b="1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Гидрогенизацию пальмового </a:t>
            </a:r>
            <a:r>
              <a:rPr lang="ru-RU" sz="36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масла </a:t>
            </a:r>
            <a:r>
              <a:rPr lang="ru-RU" sz="3600" b="1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нужно запретить!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3275856" y="3501008"/>
            <a:ext cx="647700" cy="431800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400" dirty="0">
              <a:solidFill>
                <a:srgbClr val="3333CC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3491880" y="4797152"/>
            <a:ext cx="647700" cy="431800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400" dirty="0">
              <a:solidFill>
                <a:srgbClr val="33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sz="5400" dirty="0">
                <a:solidFill>
                  <a:schemeClr val="bg1"/>
                </a:solidFill>
                <a:latin typeface="Monotype Corsiva" pitchFamily="66" charset="0"/>
              </a:rPr>
              <a:t>Берегите себя и будьте здоровы!</a:t>
            </a:r>
          </a:p>
        </p:txBody>
      </p:sp>
      <p:pic>
        <p:nvPicPr>
          <p:cNvPr id="1026" name="Picture 2" descr="http://daypic.ru/wp-content/uploads/2012/05/3224-900x60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52736"/>
            <a:ext cx="9144000" cy="5805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b="1" i="1" dirty="0">
                <a:solidFill>
                  <a:schemeClr val="bg1"/>
                </a:solidFill>
                <a:latin typeface="Monotype Corsiva" pitchFamily="66" charset="0"/>
              </a:rPr>
              <a:t>Токсичность нитратов и нитритов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Концентрация </a:t>
            </a: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нитратов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овощах, зеленых культурах меняется в широких</a:t>
            </a:r>
          </a:p>
          <a:p>
            <a:pPr algn="ctr">
              <a:buNone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границах и может достигать очень больших величин </a:t>
            </a: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(свекла - 1070 мг/кг,</a:t>
            </a:r>
          </a:p>
          <a:p>
            <a:pPr algn="ctr">
              <a:buNone/>
            </a:pP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морковь - 180 мг/кг, картофель - 170 мг/кг).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Если кормящая мама ест</a:t>
            </a:r>
          </a:p>
          <a:p>
            <a:pPr algn="ctr">
              <a:buNone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продукты с высоким содержанием нитратов, то они попадают в грудное</a:t>
            </a:r>
          </a:p>
          <a:p>
            <a:pPr algn="ctr">
              <a:buNone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молоко, что приводит к серьёзным отравлениям детей, так как </a:t>
            </a: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механизмы</a:t>
            </a:r>
          </a:p>
          <a:p>
            <a:pPr algn="ctr">
              <a:buNone/>
            </a:pP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защиты от нитратов формируются только к концу первого года жизни.</a:t>
            </a:r>
          </a:p>
          <a:p>
            <a:pPr algn="ctr">
              <a:buNone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Нитраты в пищеварительной системе восстанавливаются до </a:t>
            </a: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нитритов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pPr algn="ctr">
              <a:buNone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взаимодействуют с гемоглобином крови, окисляя </a:t>
            </a:r>
            <a:r>
              <a:rPr lang="en-US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3+</a:t>
            </a: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итоге </a:t>
            </a:r>
          </a:p>
          <a:p>
            <a:pPr algn="ctr">
              <a:buNone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образуется </a:t>
            </a: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метгемоглобин,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способный переносить кислород. Вследствие</a:t>
            </a:r>
          </a:p>
          <a:p>
            <a:pPr algn="ctr">
              <a:buNone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этого нарушается обычное дыхание клеток и тканей организма, в результате</a:t>
            </a:r>
          </a:p>
          <a:p>
            <a:pPr algn="ctr">
              <a:buNone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чего накапливаются молочная кислота и холестерин, резко падает</a:t>
            </a:r>
          </a:p>
          <a:p>
            <a:pPr algn="ctr">
              <a:buNone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количество белка в организме  </a:t>
            </a: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(метгемоглобинемия – синдром голубого</a:t>
            </a:r>
          </a:p>
          <a:p>
            <a:pPr algn="ctr">
              <a:buNone/>
            </a:pP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ребёнка)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Нитраты способствуют развитию патогенной кишечной</a:t>
            </a:r>
          </a:p>
          <a:p>
            <a:pPr algn="ctr">
              <a:buNone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микрофлоры, выделяющей токсины и приводящей к интоксикации</a:t>
            </a:r>
          </a:p>
          <a:p>
            <a:pPr algn="ctr">
              <a:buNone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организма. </a:t>
            </a: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Смертельная доза нитратов для взрослых составляет 8-14 г,</a:t>
            </a:r>
          </a:p>
          <a:p>
            <a:pPr algn="ctr">
              <a:buNone/>
            </a:pP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острые отравления наступают при дозе в 1-4 г.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sz="5400" b="1" i="1" dirty="0">
                <a:solidFill>
                  <a:schemeClr val="bg1"/>
                </a:solidFill>
                <a:latin typeface="Monotype Corsiva" pitchFamily="66" charset="0"/>
              </a:rPr>
              <a:t>Токсичность нитрозаминов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Нитраты в кишечнике под действием ферментов и</a:t>
            </a:r>
          </a:p>
          <a:p>
            <a:pPr algn="ctr">
              <a:buNone/>
            </a:pP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желудочного сока могут превращаться в 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нитрозамины</a:t>
            </a:r>
          </a:p>
          <a:p>
            <a:pPr algn="ctr">
              <a:buFontTx/>
              <a:buChar char="-"/>
            </a:pP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стабильные и токсичные вещества, обладающие</a:t>
            </a:r>
          </a:p>
          <a:p>
            <a:pPr algn="ctr">
              <a:buNone/>
            </a:pP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канцерогенным, тератогенным, иммунодепрессивным</a:t>
            </a:r>
          </a:p>
          <a:p>
            <a:pPr algn="ctr">
              <a:buNone/>
            </a:pP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эффектами, 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действующие 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 печень, лимфатическую и</a:t>
            </a:r>
          </a:p>
          <a:p>
            <a:pPr algn="ctr">
              <a:buNone/>
            </a:pP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кровеносную системы.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Нитрозамины образуются при</a:t>
            </a:r>
          </a:p>
          <a:p>
            <a:pPr algn="ctr">
              <a:buNone/>
            </a:pP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жарке, солении и длительном хранении сваренных</a:t>
            </a:r>
          </a:p>
          <a:p>
            <a:pPr algn="ctr">
              <a:buNone/>
            </a:pP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продуктов. 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Быстрее всего они образуются в организме</a:t>
            </a:r>
          </a:p>
          <a:p>
            <a:pPr algn="ctr">
              <a:buNone/>
            </a:pP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реакциях нитратов и нитритов.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Допустимое</a:t>
            </a:r>
          </a:p>
          <a:p>
            <a:pPr algn="ctr">
              <a:buNone/>
            </a:pP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содержание нитрозаминов в продуктах  - 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2-4 мкг/кг.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00808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ru-RU" sz="3600" b="1" i="1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/>
            </a:r>
            <a:br>
              <a:rPr lang="ru-RU" sz="3600" b="1" i="1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3600" b="1" i="1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/>
            </a:r>
            <a:br>
              <a:rPr lang="ru-RU" sz="3600" b="1" i="1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4900" b="1" i="1" dirty="0">
                <a:solidFill>
                  <a:schemeClr val="bg1"/>
                </a:solidFill>
                <a:latin typeface="Monotype Corsiva" pitchFamily="66" charset="0"/>
              </a:rPr>
              <a:t>Аллергены - в</a:t>
            </a:r>
            <a:r>
              <a:rPr lang="ru-RU" sz="4900" b="1" dirty="0">
                <a:solidFill>
                  <a:schemeClr val="bg1"/>
                </a:solidFill>
                <a:latin typeface="Monotype Corsiva" pitchFamily="66" charset="0"/>
              </a:rPr>
              <a:t>ещества, вызывающие аллергические реакции</a:t>
            </a:r>
            <a:r>
              <a:rPr lang="ru-RU" sz="7200" b="1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7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ru-RU" sz="72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157192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>
                <a:solidFill>
                  <a:srgbClr val="FFFF00"/>
                </a:solidFill>
              </a:rPr>
              <a:t>Аллергены могут содержаться в пищевых</a:t>
            </a:r>
          </a:p>
          <a:p>
            <a:pPr algn="ctr">
              <a:buNone/>
            </a:pPr>
            <a:r>
              <a:rPr lang="ru-RU" b="1" dirty="0">
                <a:solidFill>
                  <a:srgbClr val="FFFF00"/>
                </a:solidFill>
              </a:rPr>
              <a:t>добавках (красителях, ароматизаторах и т. д.),</a:t>
            </a:r>
          </a:p>
          <a:p>
            <a:pPr algn="ctr">
              <a:buNone/>
            </a:pPr>
            <a:r>
              <a:rPr lang="ru-RU" b="1" dirty="0">
                <a:solidFill>
                  <a:srgbClr val="FFFF00"/>
                </a:solidFill>
              </a:rPr>
              <a:t>коровьем молоке, яйцах, рыбе, пшенице,</a:t>
            </a:r>
          </a:p>
          <a:p>
            <a:pPr algn="ctr">
              <a:buNone/>
            </a:pPr>
            <a:r>
              <a:rPr lang="ru-RU" b="1" dirty="0">
                <a:solidFill>
                  <a:srgbClr val="FFFF00"/>
                </a:solidFill>
              </a:rPr>
              <a:t>цитрусовых, землянике, клубнике, смородине,</a:t>
            </a:r>
          </a:p>
          <a:p>
            <a:pPr algn="ctr">
              <a:buNone/>
            </a:pPr>
            <a:r>
              <a:rPr lang="ru-RU" b="1" dirty="0">
                <a:solidFill>
                  <a:srgbClr val="FFFF00"/>
                </a:solidFill>
              </a:rPr>
              <a:t>мёде, шоколаде, орехах и др. Симптомы</a:t>
            </a:r>
          </a:p>
          <a:p>
            <a:pPr algn="ctr">
              <a:buNone/>
            </a:pPr>
            <a:r>
              <a:rPr lang="ru-RU" b="1" dirty="0">
                <a:solidFill>
                  <a:srgbClr val="FFFF00"/>
                </a:solidFill>
              </a:rPr>
              <a:t>аллергической реакции проявляются через</a:t>
            </a:r>
          </a:p>
          <a:p>
            <a:pPr algn="ctr">
              <a:buNone/>
            </a:pPr>
            <a:r>
              <a:rPr lang="ru-RU" b="1" dirty="0">
                <a:solidFill>
                  <a:schemeClr val="bg1"/>
                </a:solidFill>
              </a:rPr>
              <a:t>5 - 10 минут </a:t>
            </a:r>
            <a:r>
              <a:rPr lang="ru-RU" b="1" dirty="0">
                <a:solidFill>
                  <a:srgbClr val="FFFF00"/>
                </a:solidFill>
              </a:rPr>
              <a:t>или </a:t>
            </a:r>
            <a:r>
              <a:rPr lang="ru-RU" b="1" dirty="0">
                <a:solidFill>
                  <a:schemeClr val="bg1"/>
                </a:solidFill>
              </a:rPr>
              <a:t>3 - 4 часа </a:t>
            </a:r>
            <a:r>
              <a:rPr lang="ru-RU" b="1" dirty="0">
                <a:solidFill>
                  <a:srgbClr val="FFFF00"/>
                </a:solidFill>
              </a:rPr>
              <a:t>после еды, но</a:t>
            </a:r>
          </a:p>
          <a:p>
            <a:pPr algn="ctr">
              <a:buNone/>
            </a:pPr>
            <a:r>
              <a:rPr lang="ru-RU" b="1" dirty="0">
                <a:solidFill>
                  <a:srgbClr val="FFFF00"/>
                </a:solidFill>
              </a:rPr>
              <a:t>могут проявиться и через </a:t>
            </a:r>
            <a:r>
              <a:rPr lang="ru-RU" b="1" dirty="0">
                <a:solidFill>
                  <a:schemeClr val="bg1"/>
                </a:solidFill>
              </a:rPr>
              <a:t>7 - 10 суток.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b="1" i="1" dirty="0">
                <a:solidFill>
                  <a:schemeClr val="bg1"/>
                </a:solidFill>
                <a:latin typeface="Monotype Corsiva" pitchFamily="66" charset="0"/>
              </a:rPr>
              <a:t>Пытаться бороться с аллергией ? - Нет! Избегать конкретных аллергенов ? - Да!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5085184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>
                <a:solidFill>
                  <a:srgbClr val="FFFF00"/>
                </a:solidFill>
              </a:rPr>
              <a:t>Многолетние наблюдения за воздействием</a:t>
            </a:r>
          </a:p>
          <a:p>
            <a:pPr algn="ctr">
              <a:buNone/>
            </a:pPr>
            <a:r>
              <a:rPr lang="ru-RU" b="1" dirty="0">
                <a:solidFill>
                  <a:srgbClr val="FFFF00"/>
                </a:solidFill>
              </a:rPr>
              <a:t>разных аллергенов на различных людей</a:t>
            </a:r>
          </a:p>
          <a:p>
            <a:pPr algn="ctr">
              <a:buNone/>
            </a:pPr>
            <a:r>
              <a:rPr lang="ru-RU" b="1" dirty="0">
                <a:solidFill>
                  <a:srgbClr val="FFFF00"/>
                </a:solidFill>
              </a:rPr>
              <a:t>показывают, что попытки бороться с уже</a:t>
            </a:r>
          </a:p>
          <a:p>
            <a:pPr algn="ctr">
              <a:buNone/>
            </a:pPr>
            <a:r>
              <a:rPr lang="ru-RU" b="1" dirty="0">
                <a:solidFill>
                  <a:srgbClr val="FFFF00"/>
                </a:solidFill>
              </a:rPr>
              <a:t>наступившей аллергией на конкретное вещество</a:t>
            </a:r>
          </a:p>
          <a:p>
            <a:pPr algn="ctr">
              <a:buNone/>
            </a:pPr>
            <a:r>
              <a:rPr lang="ru-RU" b="1" dirty="0">
                <a:solidFill>
                  <a:srgbClr val="FFFF00"/>
                </a:solidFill>
              </a:rPr>
              <a:t>практически не имеют смысла. </a:t>
            </a:r>
            <a:r>
              <a:rPr lang="ru-RU" sz="3600" b="1" i="1" dirty="0">
                <a:solidFill>
                  <a:schemeClr val="bg1"/>
                </a:solidFill>
                <a:latin typeface="Monotype Corsiva" pitchFamily="66" charset="0"/>
              </a:rPr>
              <a:t>Это также </a:t>
            </a:r>
          </a:p>
          <a:p>
            <a:pPr algn="ctr">
              <a:buNone/>
            </a:pPr>
            <a:r>
              <a:rPr lang="ru-RU" sz="3600" b="1" i="1" dirty="0">
                <a:solidFill>
                  <a:schemeClr val="bg1"/>
                </a:solidFill>
                <a:latin typeface="Monotype Corsiva" pitchFamily="66" charset="0"/>
              </a:rPr>
              <a:t>сложно, как алкоголика превратить в трезвенника.</a:t>
            </a:r>
            <a:endParaRPr lang="ru-RU" sz="3600" b="1" dirty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ru-RU" b="1" dirty="0">
                <a:solidFill>
                  <a:srgbClr val="FFFF00"/>
                </a:solidFill>
              </a:rPr>
              <a:t>Поэтому способ только один – не входить в</a:t>
            </a:r>
          </a:p>
          <a:p>
            <a:pPr algn="ctr">
              <a:buNone/>
            </a:pPr>
            <a:r>
              <a:rPr lang="ru-RU" b="1" dirty="0">
                <a:solidFill>
                  <a:srgbClr val="FFFF00"/>
                </a:solidFill>
              </a:rPr>
              <a:t>контакт с веществом, вызывающим аллергию!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sz="6600" i="1" dirty="0">
                <a:solidFill>
                  <a:schemeClr val="bg1"/>
                </a:solidFill>
                <a:latin typeface="Monotype Corsiva" pitchFamily="66" charset="0"/>
              </a:rPr>
              <a:t>Антибиотики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 fontAlgn="base">
              <a:buNone/>
            </a:pP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Антибиотиками называют 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антибактериальные</a:t>
            </a:r>
          </a:p>
          <a:p>
            <a:pPr algn="ctr" fontAlgn="base">
              <a:buNone/>
            </a:pP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вещества, извлекаемые из растительных и животных</a:t>
            </a:r>
          </a:p>
          <a:p>
            <a:pPr algn="ctr" fontAlgn="base">
              <a:buNone/>
            </a:pP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клеток. 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Они представляют собой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продукты обмена</a:t>
            </a:r>
          </a:p>
          <a:p>
            <a:pPr algn="ctr" fontAlgn="base">
              <a:buNone/>
            </a:pP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веществ микроорганизмов и 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способны избирательно</a:t>
            </a:r>
          </a:p>
          <a:p>
            <a:pPr algn="ctr" fontAlgn="base">
              <a:buNone/>
            </a:pP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подавлять рост и развитие других микроорганизмов.</a:t>
            </a:r>
          </a:p>
          <a:p>
            <a:pPr algn="ctr" fontAlgn="base">
              <a:buNone/>
            </a:pP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животноводстве используются с лечебными и</a:t>
            </a:r>
          </a:p>
          <a:p>
            <a:pPr algn="ctr" fontAlgn="base">
              <a:buNone/>
            </a:pP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профилактическими целями. Остаточные их</a:t>
            </a:r>
          </a:p>
          <a:p>
            <a:pPr algn="ctr" fontAlgn="base">
              <a:buNone/>
            </a:pP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количества, попадая с животными продуктами в</a:t>
            </a:r>
          </a:p>
          <a:p>
            <a:pPr algn="ctr" fontAlgn="base">
              <a:buNone/>
            </a:pP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человека, 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могут вызывать различные нарушения</a:t>
            </a:r>
          </a:p>
          <a:p>
            <a:pPr algn="ctr" fontAlgn="base">
              <a:buNone/>
            </a:pP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его физиологического и психического статуса.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sz="6600" b="1" i="1" dirty="0">
                <a:solidFill>
                  <a:schemeClr val="bg1"/>
                </a:solidFill>
                <a:latin typeface="Monotype Corsiva" pitchFamily="66" charset="0"/>
              </a:rPr>
              <a:t>Афлатоксины</a:t>
            </a:r>
            <a:endParaRPr lang="ru-RU" sz="66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340768"/>
            <a:ext cx="9144000" cy="8956298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Афлатоксины - это группы токсинов, продуцируемых плесневыми грибами рода аспергилл, которые часто загрязняют неправильно хранившиеся орехи(арахис), зерно, муку и некоторые другие продукты. Открыты после массовой гибели индеек в Великобритании в 1960 году. Афлатоксины могут вызывать заболевания печени и рак, а также приводить к синдрому Рея.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sz="6600" b="1" i="1" dirty="0">
                <a:solidFill>
                  <a:schemeClr val="bg1"/>
                </a:solidFill>
                <a:latin typeface="Monotype Corsiva" pitchFamily="66" charset="0"/>
              </a:rPr>
              <a:t>Гормоны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tx2">
              <a:lumMod val="75000"/>
            </a:schemeClr>
          </a:solidFill>
        </p:spPr>
        <p:txBody>
          <a:bodyPr>
            <a:normAutofit fontScale="92500"/>
          </a:bodyPr>
          <a:lstStyle/>
          <a:p>
            <a:pPr algn="ctr" fontAlgn="base">
              <a:buNone/>
            </a:pP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Биологически активные соединения,</a:t>
            </a:r>
          </a:p>
          <a:p>
            <a:pPr algn="ctr" fontAlgn="base">
              <a:buNone/>
            </a:pP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вырабатывающиеся специальными клетками.</a:t>
            </a:r>
          </a:p>
          <a:p>
            <a:pPr algn="ctr" fontAlgn="base">
              <a:buNone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их основе производят препараты, усиливающие</a:t>
            </a:r>
          </a:p>
          <a:p>
            <a:pPr algn="ctr" fontAlgn="base">
              <a:buNone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рост, увеличивающие массу животного,</a:t>
            </a:r>
          </a:p>
          <a:p>
            <a:pPr algn="ctr" fontAlgn="base">
              <a:buNone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поддерживающие беременность у животных,</a:t>
            </a:r>
          </a:p>
          <a:p>
            <a:pPr algn="ctr" fontAlgn="base">
              <a:buNone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устраняющие нарушения, связанные с задержкой</a:t>
            </a:r>
          </a:p>
          <a:p>
            <a:pPr algn="ctr" fontAlgn="base">
              <a:buNone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последа и т. д. </a:t>
            </a: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Остаточные количества могут</a:t>
            </a:r>
          </a:p>
          <a:p>
            <a:pPr algn="ctr" fontAlgn="base">
              <a:buNone/>
            </a:pP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попадать с животными продуктами в организм</a:t>
            </a:r>
          </a:p>
          <a:p>
            <a:pPr algn="ctr" fontAlgn="base">
              <a:buNone/>
            </a:pP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человека, вызывая различные нарушения.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1507</TotalTime>
  <Words>1463</Words>
  <Application>Microsoft Office PowerPoint</Application>
  <PresentationFormat>Экран (4:3)</PresentationFormat>
  <Paragraphs>247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  Химическая безопасность                      продуктов питания и напитков  </vt:lpstr>
      <vt:lpstr>Нитраты, нитриты и нитрозоамины</vt:lpstr>
      <vt:lpstr>Токсичность нитратов и нитритов</vt:lpstr>
      <vt:lpstr>Токсичность нитрозаминов</vt:lpstr>
      <vt:lpstr>  Аллергены - вещества, вызывающие аллергические реакции </vt:lpstr>
      <vt:lpstr>Пытаться бороться с аллергией ? - Нет! Избегать конкретных аллергенов ? - Да!</vt:lpstr>
      <vt:lpstr>Антибиотики</vt:lpstr>
      <vt:lpstr>Афлатоксины</vt:lpstr>
      <vt:lpstr>Гормоны</vt:lpstr>
      <vt:lpstr>Диоксины в говядине</vt:lpstr>
      <vt:lpstr>Бис-фенол А</vt:lpstr>
      <vt:lpstr>Диацетил в попкорне</vt:lpstr>
      <vt:lpstr>Перфтороктановая кислота </vt:lpstr>
      <vt:lpstr>Пестициды</vt:lpstr>
      <vt:lpstr>Токсичность пестицидов</vt:lpstr>
      <vt:lpstr>Тяжелые металлы</vt:lpstr>
      <vt:lpstr>Токсичность тяжёлых металлов</vt:lpstr>
      <vt:lpstr> Метилртуть в морепродуктах Европейское законодательство: 0.5-1.0 мг/кг  </vt:lpstr>
      <vt:lpstr>Холестерин</vt:lpstr>
      <vt:lpstr>Уменьшение холестерина</vt:lpstr>
      <vt:lpstr>Гидрогенизированное  пальмовое  масло</vt:lpstr>
      <vt:lpstr>Берегите себя и будьте здоровы!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Химическое загрязнение  продуктов питания</dc:title>
  <dc:creator>Петросян</dc:creator>
  <cp:lastModifiedBy>Asus-959227</cp:lastModifiedBy>
  <cp:revision>22</cp:revision>
  <dcterms:created xsi:type="dcterms:W3CDTF">2013-04-23T10:19:58Z</dcterms:created>
  <dcterms:modified xsi:type="dcterms:W3CDTF">2017-04-20T10:24:27Z</dcterms:modified>
</cp:coreProperties>
</file>